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rmorant Garamond Semi-Bold" charset="1" panose="00000700000000000000"/>
      <p:regular r:id="rId28"/>
    </p:embeddedFont>
    <p:embeddedFont>
      <p:font typeface="Cormorant Garamond Bold" charset="1" panose="00000800000000000000"/>
      <p:regular r:id="rId29"/>
    </p:embeddedFont>
    <p:embeddedFont>
      <p:font typeface="Cormorant Garamond" charset="1" panose="00000500000000000000"/>
      <p:regular r:id="rId30"/>
    </p:embeddedFont>
    <p:embeddedFont>
      <p:font typeface="Open Sans" charset="1" panose="020B0606030504020204"/>
      <p:regular r:id="rId31"/>
    </p:embeddedFont>
    <p:embeddedFont>
      <p:font typeface="Canva Sans" charset="1" panose="020B0503030501040103"/>
      <p:regular r:id="rId32"/>
    </p:embeddedFont>
    <p:embeddedFont>
      <p:font typeface="Poppins Bold" charset="1" panose="00000800000000000000"/>
      <p:regular r:id="rId33"/>
    </p:embeddedFont>
    <p:embeddedFont>
      <p:font typeface="DM Sans Bold" charset="1" panose="00000000000000000000"/>
      <p:regular r:id="rId34"/>
    </p:embeddedFont>
    <p:embeddedFont>
      <p:font typeface="DM Sans" charset="1" panose="00000000000000000000"/>
      <p:regular r:id="rId35"/>
    </p:embeddedFont>
    <p:embeddedFont>
      <p:font typeface="Canva Sans Bold" charset="1" panose="020B0803030501040103"/>
      <p:regular r:id="rId36"/>
    </p:embeddedFont>
    <p:embeddedFont>
      <p:font typeface="Poppins" charset="1" panose="000005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17" Target="../media/image35.pn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6.png" Type="http://schemas.openxmlformats.org/officeDocument/2006/relationships/image"/><Relationship Id="rId20" Target="../media/image65.png" Type="http://schemas.openxmlformats.org/officeDocument/2006/relationships/image"/><Relationship Id="rId21" Target="../media/image66.svg" Type="http://schemas.openxmlformats.org/officeDocument/2006/relationships/image"/><Relationship Id="rId22" Target="../media/image67.png" Type="http://schemas.openxmlformats.org/officeDocument/2006/relationships/image"/><Relationship Id="rId23" Target="../media/image68.svg" Type="http://schemas.openxmlformats.org/officeDocument/2006/relationships/image"/><Relationship Id="rId3" Target="../media/image36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57.png" Type="http://schemas.openxmlformats.org/officeDocument/2006/relationships/image"/><Relationship Id="rId12" Target="../media/image58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61.png" Type="http://schemas.openxmlformats.org/officeDocument/2006/relationships/image"/><Relationship Id="rId16" Target="../media/image62.svg" Type="http://schemas.openxmlformats.org/officeDocument/2006/relationships/image"/><Relationship Id="rId17" Target="../media/image35.pn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6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73.png" Type="http://schemas.openxmlformats.org/officeDocument/2006/relationships/image"/><Relationship Id="rId23" Target="../media/image74.svg" Type="http://schemas.openxmlformats.org/officeDocument/2006/relationships/image"/><Relationship Id="rId3" Target="../media/image36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9.pn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04608">
            <a:off x="-6279759" y="3735639"/>
            <a:ext cx="11505544" cy="11045322"/>
          </a:xfrm>
          <a:custGeom>
            <a:avLst/>
            <a:gdLst/>
            <a:ahLst/>
            <a:cxnLst/>
            <a:rect r="r" b="b" t="t" l="l"/>
            <a:pathLst>
              <a:path h="11045322" w="11505544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034086" y="6098666"/>
            <a:ext cx="6219828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b="true" sz="2700">
                <a:solidFill>
                  <a:srgbClr val="000000"/>
                </a:solidFill>
                <a:latin typeface="Cormorant Garamond Semi-Bold"/>
                <a:ea typeface="Cormorant Garamond Semi-Bold"/>
                <a:cs typeface="Cormorant Garamond Semi-Bold"/>
                <a:sym typeface="Cormorant Garamond Semi-Bold"/>
              </a:rPr>
              <a:t>travail d’étude et de recherche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586968">
            <a:off x="11819638" y="-1345640"/>
            <a:ext cx="12471866" cy="11972991"/>
          </a:xfrm>
          <a:custGeom>
            <a:avLst/>
            <a:gdLst/>
            <a:ahLst/>
            <a:cxnLst/>
            <a:rect r="r" b="b" t="t" l="l"/>
            <a:pathLst>
              <a:path h="11972991" w="12471866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0374" y="316502"/>
            <a:ext cx="2186527" cy="2147605"/>
          </a:xfrm>
          <a:custGeom>
            <a:avLst/>
            <a:gdLst/>
            <a:ahLst/>
            <a:cxnLst/>
            <a:rect r="r" b="b" t="t" l="l"/>
            <a:pathLst>
              <a:path h="2147605" w="2186527">
                <a:moveTo>
                  <a:pt x="0" y="0"/>
                </a:moveTo>
                <a:lnTo>
                  <a:pt x="2186528" y="0"/>
                </a:lnTo>
                <a:lnTo>
                  <a:pt x="2186528" y="2147604"/>
                </a:lnTo>
                <a:lnTo>
                  <a:pt x="0" y="2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3" r="0" b="-11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2696" y="657224"/>
            <a:ext cx="2699476" cy="951921"/>
          </a:xfrm>
          <a:custGeom>
            <a:avLst/>
            <a:gdLst/>
            <a:ahLst/>
            <a:cxnLst/>
            <a:rect r="r" b="b" t="t" l="l"/>
            <a:pathLst>
              <a:path h="951921" w="2699476">
                <a:moveTo>
                  <a:pt x="0" y="0"/>
                </a:moveTo>
                <a:lnTo>
                  <a:pt x="2699477" y="0"/>
                </a:lnTo>
                <a:lnTo>
                  <a:pt x="2699477" y="951920"/>
                </a:lnTo>
                <a:lnTo>
                  <a:pt x="0" y="951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5415" y="2801000"/>
            <a:ext cx="14857170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7101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Alignement des LLMs aux </a:t>
            </a:r>
          </a:p>
          <a:p>
            <a:pPr algn="ctr">
              <a:lnSpc>
                <a:spcPts val="8521"/>
              </a:lnSpc>
            </a:pPr>
            <a:r>
              <a:rPr lang="en-US" sz="7101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graphes de conaissances </a:t>
            </a:r>
          </a:p>
          <a:p>
            <a:pPr algn="ctr">
              <a:lnSpc>
                <a:spcPts val="8521"/>
              </a:lnSpc>
            </a:pPr>
            <a:r>
              <a:rPr lang="en-US" sz="7101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pour des explications adaptées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15415" y="7379111"/>
            <a:ext cx="3956054" cy="2150861"/>
            <a:chOff x="0" y="0"/>
            <a:chExt cx="5274739" cy="286781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3539887" cy="73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9"/>
                </a:lnSpc>
              </a:pPr>
              <a:r>
                <a:rPr lang="en-US" sz="34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présenté par​: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25866"/>
              <a:ext cx="5098796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MOKHTARI </a:t>
              </a:r>
              <a:r>
                <a:rPr lang="en-US" sz="2999">
                  <a:solidFill>
                    <a:srgbClr val="00000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Dhia Elhak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34103"/>
              <a:ext cx="5274739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LAKHEMI </a:t>
              </a:r>
              <a:r>
                <a:rPr lang="en-US" sz="2999">
                  <a:solidFill>
                    <a:srgbClr val="00000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Billal Hichem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42340"/>
              <a:ext cx="492285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OUHENIA </a:t>
              </a:r>
              <a:r>
                <a:rPr lang="en-US" sz="2999">
                  <a:solidFill>
                    <a:srgbClr val="00000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Anis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98834" y="7409851"/>
            <a:ext cx="3699018" cy="1044691"/>
            <a:chOff x="0" y="0"/>
            <a:chExt cx="4932023" cy="139292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3196017" cy="672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31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Supervisé par ​: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7446"/>
              <a:ext cx="4932023" cy="625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Pr. </a:t>
              </a:r>
              <a:r>
                <a:rPr lang="en-US" sz="2999" b="true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HAMIDI</a:t>
              </a:r>
              <a:r>
                <a:rPr lang="en-US" sz="29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 M</a:t>
              </a:r>
              <a:r>
                <a:rPr lang="en-US" sz="2999" b="true">
                  <a:solidFill>
                    <a:srgbClr val="000000"/>
                  </a:solidFill>
                  <a:latin typeface="Cormorant Garamond Semi-Bold"/>
                  <a:ea typeface="Cormorant Garamond Semi-Bold"/>
                  <a:cs typeface="Cormorant Garamond Semi-Bold"/>
                  <a:sym typeface="Cormorant Garamond Semi-Bold"/>
                </a:rPr>
                <a:t>assinissa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551317" y="6493001"/>
            <a:ext cx="118536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2024 | 2025</a:t>
            </a:r>
          </a:p>
        </p:txBody>
      </p:sp>
      <p:sp>
        <p:nvSpPr>
          <p:cNvPr name="Freeform 17" id="17" descr="a blurred colorful gradient shape"/>
          <p:cNvSpPr/>
          <p:nvPr/>
        </p:nvSpPr>
        <p:spPr>
          <a:xfrm flipH="false" flipV="false" rot="0">
            <a:off x="16154076" y="-7287334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 "/>
          <p:cNvSpPr/>
          <p:nvPr/>
        </p:nvSpPr>
        <p:spPr>
          <a:xfrm flipH="false" flipV="false" rot="1043786">
            <a:off x="11514952" y="-2855923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6" y="0"/>
                </a:lnTo>
                <a:lnTo>
                  <a:pt x="10173186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627" y="2863450"/>
            <a:ext cx="772815" cy="966019"/>
          </a:xfrm>
          <a:custGeom>
            <a:avLst/>
            <a:gdLst/>
            <a:ahLst/>
            <a:cxnLst/>
            <a:rect r="r" b="b" t="t" l="l"/>
            <a:pathLst>
              <a:path h="966019" w="772815">
                <a:moveTo>
                  <a:pt x="0" y="0"/>
                </a:moveTo>
                <a:lnTo>
                  <a:pt x="772815" y="0"/>
                </a:lnTo>
                <a:lnTo>
                  <a:pt x="772815" y="966019"/>
                </a:lnTo>
                <a:lnTo>
                  <a:pt x="0" y="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150382" y="3365509"/>
            <a:ext cx="2385957" cy="177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7016187" y="3365509"/>
            <a:ext cx="2742662" cy="177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flipH="true">
            <a:off x="13075016" y="4207360"/>
            <a:ext cx="157574" cy="12652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758849" y="2559219"/>
            <a:ext cx="6947482" cy="1648141"/>
          </a:xfrm>
          <a:custGeom>
            <a:avLst/>
            <a:gdLst/>
            <a:ahLst/>
            <a:cxnLst/>
            <a:rect r="r" b="b" t="t" l="l"/>
            <a:pathLst>
              <a:path h="1648141" w="6947482">
                <a:moveTo>
                  <a:pt x="0" y="0"/>
                </a:moveTo>
                <a:lnTo>
                  <a:pt x="6947482" y="0"/>
                </a:lnTo>
                <a:lnTo>
                  <a:pt x="6947482" y="1648141"/>
                </a:lnTo>
                <a:lnTo>
                  <a:pt x="0" y="1648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4" r="-4933" b="-14381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320260" y="4709169"/>
            <a:ext cx="8939040" cy="4962130"/>
          </a:xfrm>
          <a:custGeom>
            <a:avLst/>
            <a:gdLst/>
            <a:ahLst/>
            <a:cxnLst/>
            <a:rect r="r" b="b" t="t" l="l"/>
            <a:pathLst>
              <a:path h="4962130" w="8939040">
                <a:moveTo>
                  <a:pt x="0" y="0"/>
                </a:moveTo>
                <a:lnTo>
                  <a:pt x="8939040" y="0"/>
                </a:lnTo>
                <a:lnTo>
                  <a:pt x="8939040" y="4962130"/>
                </a:lnTo>
                <a:lnTo>
                  <a:pt x="0" y="496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60" t="0" r="-266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989" y="489167"/>
            <a:ext cx="1020813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</a:t>
            </a:r>
            <a:r>
              <a:rPr lang="en-US" sz="65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onstruction </a:t>
            </a:r>
          </a:p>
          <a:p>
            <a:pPr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du </a:t>
            </a:r>
            <a:r>
              <a:rPr lang="en-US" b="true" sz="65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graphe </a:t>
            </a:r>
            <a:r>
              <a:rPr lang="en-US" sz="65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: </a:t>
            </a:r>
            <a:r>
              <a:rPr lang="en-US" b="true" sz="65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l’algorithme ACE</a:t>
            </a:r>
            <a:r>
              <a:rPr lang="en-US" b="true" sz="65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[1]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989" y="5424994"/>
            <a:ext cx="7798715" cy="294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404" indent="-304202" lvl="1">
              <a:lnSpc>
                <a:spcPts val="3945"/>
              </a:lnSpc>
              <a:buFont typeface="Arial"/>
              <a:buChar char="•"/>
            </a:pP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CSR 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: Similarité </a:t>
            </a: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sémantique </a:t>
            </a:r>
          </a:p>
          <a:p>
            <a:pPr algn="l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(</a:t>
            </a: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proximité entre A et B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)</a:t>
            </a:r>
          </a:p>
          <a:p>
            <a:pPr algn="l" marL="608404" indent="-304202" lvl="1">
              <a:lnSpc>
                <a:spcPts val="3945"/>
              </a:lnSpc>
              <a:buFont typeface="Arial"/>
              <a:buChar char="•"/>
            </a:pP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CER 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: Relation directionnelle d’explication </a:t>
            </a:r>
          </a:p>
          <a:p>
            <a:pPr algn="l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(</a:t>
            </a: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est-il utilisé pour expliquer B ?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)</a:t>
            </a:r>
          </a:p>
          <a:p>
            <a:pPr algn="l" marL="608404" indent="-304202" lvl="1">
              <a:lnSpc>
                <a:spcPts val="3945"/>
              </a:lnSpc>
              <a:buFont typeface="Arial"/>
              <a:buChar char="•"/>
            </a:pP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Scores élevés 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= lien de </a:t>
            </a: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prérequis</a:t>
            </a:r>
            <a:r>
              <a:rPr lang="en-US" sz="28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probable</a:t>
            </a:r>
          </a:p>
          <a:p>
            <a:pPr algn="l" marL="608404" indent="-304202" lvl="1">
              <a:lnSpc>
                <a:spcPts val="3945"/>
              </a:lnSpc>
              <a:buFont typeface="Arial"/>
              <a:buChar char="•"/>
            </a:pPr>
            <a:r>
              <a:rPr lang="en-US" b="true" sz="28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Revue humaine possible mais non obligatoire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36340" y="2848620"/>
            <a:ext cx="147984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Concept 1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Concept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717" y="3803659"/>
            <a:ext cx="2770634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b="true" sz="29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description pour chaque concept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9650" y="9258300"/>
            <a:ext cx="22869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push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 "/>
          <p:cNvSpPr/>
          <p:nvPr/>
        </p:nvSpPr>
        <p:spPr>
          <a:xfrm flipH="false" flipV="false" rot="1043786">
            <a:off x="11514952" y="-2711544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6" y="0"/>
                </a:lnTo>
                <a:lnTo>
                  <a:pt x="10173186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0133" y="2362333"/>
            <a:ext cx="9151680" cy="6537555"/>
          </a:xfrm>
          <a:custGeom>
            <a:avLst/>
            <a:gdLst/>
            <a:ahLst/>
            <a:cxnLst/>
            <a:rect r="r" b="b" t="t" l="l"/>
            <a:pathLst>
              <a:path h="6537555" w="9151680">
                <a:moveTo>
                  <a:pt x="0" y="0"/>
                </a:moveTo>
                <a:lnTo>
                  <a:pt x="9151680" y="0"/>
                </a:lnTo>
                <a:lnTo>
                  <a:pt x="9151680" y="6537555"/>
                </a:lnTo>
                <a:lnTo>
                  <a:pt x="0" y="6537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63" r="-5521" b="-166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301"/>
            <a:ext cx="653535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0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Le</a:t>
            </a:r>
            <a:r>
              <a:rPr lang="en-US" b="true" sz="70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graphe pour chaque étudiant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1418" y="3402095"/>
            <a:ext cx="7798715" cy="637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351" indent="-358176" lvl="1">
              <a:lnSpc>
                <a:spcPts val="4645"/>
              </a:lnSpc>
              <a:buFont typeface="Arial"/>
              <a:buChar char="•"/>
            </a:pPr>
            <a:r>
              <a:rPr lang="en-US" sz="33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Chaque concept a une propriété </a:t>
            </a:r>
            <a:r>
              <a:rPr lang="en-US" b="true" sz="33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KNOWN</a:t>
            </a:r>
          </a:p>
          <a:p>
            <a:pPr algn="l" marL="716351" indent="-358176" lvl="1">
              <a:lnSpc>
                <a:spcPts val="4645"/>
              </a:lnSpc>
              <a:buFont typeface="Arial"/>
              <a:buChar char="•"/>
            </a:pPr>
            <a:r>
              <a:rPr lang="en-US" sz="33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Initialisation via un </a:t>
            </a:r>
            <a:r>
              <a:rPr lang="en-US" b="true" sz="33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quiz diagnostique</a:t>
            </a:r>
          </a:p>
          <a:p>
            <a:pPr algn="l" marL="716351" indent="-358176" lvl="1">
              <a:lnSpc>
                <a:spcPts val="4645"/>
              </a:lnSpc>
              <a:buFont typeface="Arial"/>
              <a:buChar char="•"/>
            </a:pPr>
            <a:r>
              <a:rPr lang="en-US" b="true" sz="33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Mise à jour après chaque réponse</a:t>
            </a:r>
          </a:p>
          <a:p>
            <a:pPr algn="l">
              <a:lnSpc>
                <a:spcPts val="4645"/>
              </a:lnSpc>
            </a:pPr>
          </a:p>
          <a:p>
            <a:pPr algn="l">
              <a:lnSpc>
                <a:spcPts val="4645"/>
              </a:lnSpc>
            </a:pPr>
          </a:p>
          <a:p>
            <a:pPr algn="l" marL="716351" indent="-358176" lvl="1">
              <a:lnSpc>
                <a:spcPts val="4645"/>
              </a:lnSpc>
              <a:buFont typeface="Arial"/>
              <a:buChar char="•"/>
            </a:pPr>
            <a:r>
              <a:rPr lang="en-US" b="true" sz="33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Chaîne de concepts : </a:t>
            </a:r>
          </a:p>
          <a:p>
            <a:pPr algn="l">
              <a:lnSpc>
                <a:spcPts val="4645"/>
              </a:lnSpc>
            </a:pPr>
            <a:r>
              <a:rPr lang="en-US" sz="33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✅ Fonctions → ❌ Limites → ❌ Calcul..</a:t>
            </a:r>
          </a:p>
          <a:p>
            <a:pPr algn="l" marL="716351" indent="-358176" lvl="1">
              <a:lnSpc>
                <a:spcPts val="4645"/>
              </a:lnSpc>
              <a:buFont typeface="Arial"/>
              <a:buChar char="•"/>
            </a:pPr>
            <a:r>
              <a:rPr lang="en-US" sz="33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 LLM dit : « </a:t>
            </a:r>
            <a:r>
              <a:rPr lang="en-US" b="true" sz="3317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Commençons par expliquer les limites..</a:t>
            </a:r>
            <a:r>
              <a:rPr lang="en-US" sz="3317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. »</a:t>
            </a:r>
          </a:p>
          <a:p>
            <a:pPr algn="l">
              <a:lnSpc>
                <a:spcPts val="4645"/>
              </a:lnSpc>
            </a:pPr>
          </a:p>
          <a:p>
            <a:pPr algn="l">
              <a:lnSpc>
                <a:spcPts val="46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056291" y="9258300"/>
            <a:ext cx="17541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 "/>
          <p:cNvSpPr/>
          <p:nvPr/>
        </p:nvSpPr>
        <p:spPr>
          <a:xfrm flipH="false" flipV="false" rot="1043786">
            <a:off x="1766832" y="3602417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3"/>
                </a:lnTo>
                <a:lnTo>
                  <a:pt x="0" y="10147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5037" y="1028700"/>
            <a:ext cx="10176211" cy="8620193"/>
          </a:xfrm>
          <a:custGeom>
            <a:avLst/>
            <a:gdLst/>
            <a:ahLst/>
            <a:cxnLst/>
            <a:rect r="r" b="b" t="t" l="l"/>
            <a:pathLst>
              <a:path h="8620193" w="10176211">
                <a:moveTo>
                  <a:pt x="0" y="0"/>
                </a:moveTo>
                <a:lnTo>
                  <a:pt x="10176211" y="0"/>
                </a:lnTo>
                <a:lnTo>
                  <a:pt x="10176211" y="8620193"/>
                </a:lnTo>
                <a:lnTo>
                  <a:pt x="0" y="8620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115300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70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Graphe pour les concepts reliés au Machine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7901" y="4518025"/>
            <a:ext cx="377844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35 concepts 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plus de 200 relations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0698" y="6029960"/>
            <a:ext cx="7712903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 système détecte les </a:t>
            </a:r>
            <a:r>
              <a:rPr lang="en-US" b="true" sz="32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prérequis manquants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 </a:t>
            </a:r>
            <a:r>
              <a:rPr lang="en-US" b="true" sz="32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LLM</a:t>
            </a:r>
            <a:r>
              <a:rPr lang="en-US" sz="32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commence par </a:t>
            </a:r>
            <a:r>
              <a:rPr lang="en-US" b="true" sz="32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expliquer ce qui manque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L’explication suit un </a:t>
            </a:r>
            <a:r>
              <a:rPr lang="en-US" b="true" sz="32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chemin personnalisé</a:t>
            </a:r>
          </a:p>
        </p:txBody>
      </p:sp>
      <p:sp>
        <p:nvSpPr>
          <p:cNvPr name="AutoShape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9273" y="4243388"/>
            <a:ext cx="5914660" cy="12134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036596" y="9258300"/>
            <a:ext cx="21480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87595" y="-3444240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98391">
            <a:off x="6352052" y="5487839"/>
            <a:ext cx="16943989" cy="10081673"/>
          </a:xfrm>
          <a:custGeom>
            <a:avLst/>
            <a:gdLst/>
            <a:ahLst/>
            <a:cxnLst/>
            <a:rect r="r" b="b" t="t" l="l"/>
            <a:pathLst>
              <a:path h="10081673" w="16943989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315045" y="7035764"/>
            <a:ext cx="5247146" cy="482154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11337174" y="3431514"/>
            <a:ext cx="5225017" cy="116342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>
            <a:off x="10683143" y="4085545"/>
            <a:ext cx="0" cy="2775153"/>
          </a:xfrm>
          <a:prstGeom prst="line">
            <a:avLst/>
          </a:prstGeom>
          <a:ln cap="rnd" w="47625">
            <a:solidFill>
              <a:srgbClr val="000000"/>
            </a:solidFill>
            <a:prstDash val="sysDash"/>
            <a:headEnd type="triangle" len="med" w="lg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29112" y="2777483"/>
            <a:ext cx="1308062" cy="1308062"/>
          </a:xfrm>
          <a:custGeom>
            <a:avLst/>
            <a:gdLst/>
            <a:ahLst/>
            <a:cxnLst/>
            <a:rect r="r" b="b" t="t" l="l"/>
            <a:pathLst>
              <a:path h="1308062" w="1308062">
                <a:moveTo>
                  <a:pt x="0" y="0"/>
                </a:moveTo>
                <a:lnTo>
                  <a:pt x="1308062" y="0"/>
                </a:lnTo>
                <a:lnTo>
                  <a:pt x="1308062" y="1308062"/>
                </a:lnTo>
                <a:lnTo>
                  <a:pt x="0" y="130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5082" y="4594943"/>
            <a:ext cx="1394218" cy="2440821"/>
          </a:xfrm>
          <a:custGeom>
            <a:avLst/>
            <a:gdLst/>
            <a:ahLst/>
            <a:cxnLst/>
            <a:rect r="r" b="b" t="t" l="l"/>
            <a:pathLst>
              <a:path h="2440821" w="1394218">
                <a:moveTo>
                  <a:pt x="0" y="0"/>
                </a:moveTo>
                <a:lnTo>
                  <a:pt x="1394218" y="0"/>
                </a:lnTo>
                <a:lnTo>
                  <a:pt x="1394218" y="2440821"/>
                </a:lnTo>
                <a:lnTo>
                  <a:pt x="0" y="244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53736" y="6944909"/>
            <a:ext cx="903217" cy="903217"/>
          </a:xfrm>
          <a:custGeom>
            <a:avLst/>
            <a:gdLst/>
            <a:ahLst/>
            <a:cxnLst/>
            <a:rect r="r" b="b" t="t" l="l"/>
            <a:pathLst>
              <a:path h="903217" w="903217">
                <a:moveTo>
                  <a:pt x="0" y="0"/>
                </a:moveTo>
                <a:lnTo>
                  <a:pt x="903217" y="0"/>
                </a:lnTo>
                <a:lnTo>
                  <a:pt x="903217" y="903217"/>
                </a:lnTo>
                <a:lnTo>
                  <a:pt x="0" y="90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61264" y="5301508"/>
            <a:ext cx="883887" cy="883887"/>
          </a:xfrm>
          <a:custGeom>
            <a:avLst/>
            <a:gdLst/>
            <a:ahLst/>
            <a:cxnLst/>
            <a:rect r="r" b="b" t="t" l="l"/>
            <a:pathLst>
              <a:path h="883887" w="883887">
                <a:moveTo>
                  <a:pt x="0" y="0"/>
                </a:moveTo>
                <a:lnTo>
                  <a:pt x="883887" y="0"/>
                </a:lnTo>
                <a:lnTo>
                  <a:pt x="883887" y="883887"/>
                </a:lnTo>
                <a:lnTo>
                  <a:pt x="0" y="883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112715"/>
            <a:ext cx="780161" cy="780161"/>
          </a:xfrm>
          <a:custGeom>
            <a:avLst/>
            <a:gdLst/>
            <a:ahLst/>
            <a:cxnLst/>
            <a:rect r="r" b="b" t="t" l="l"/>
            <a:pathLst>
              <a:path h="780161" w="780161">
                <a:moveTo>
                  <a:pt x="0" y="0"/>
                </a:moveTo>
                <a:lnTo>
                  <a:pt x="780161" y="0"/>
                </a:lnTo>
                <a:lnTo>
                  <a:pt x="780161" y="780161"/>
                </a:lnTo>
                <a:lnTo>
                  <a:pt x="0" y="780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77509" y="2970152"/>
            <a:ext cx="922724" cy="922724"/>
          </a:xfrm>
          <a:custGeom>
            <a:avLst/>
            <a:gdLst/>
            <a:ahLst/>
            <a:cxnLst/>
            <a:rect r="r" b="b" t="t" l="l"/>
            <a:pathLst>
              <a:path h="922724" w="922724">
                <a:moveTo>
                  <a:pt x="0" y="0"/>
                </a:moveTo>
                <a:lnTo>
                  <a:pt x="922723" y="0"/>
                </a:lnTo>
                <a:lnTo>
                  <a:pt x="922723" y="922724"/>
                </a:lnTo>
                <a:lnTo>
                  <a:pt x="0" y="92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32102" y="7066310"/>
            <a:ext cx="903217" cy="903217"/>
          </a:xfrm>
          <a:custGeom>
            <a:avLst/>
            <a:gdLst/>
            <a:ahLst/>
            <a:cxnLst/>
            <a:rect r="r" b="b" t="t" l="l"/>
            <a:pathLst>
              <a:path h="903217" w="903217">
                <a:moveTo>
                  <a:pt x="0" y="0"/>
                </a:moveTo>
                <a:lnTo>
                  <a:pt x="903217" y="0"/>
                </a:lnTo>
                <a:lnTo>
                  <a:pt x="903217" y="903217"/>
                </a:lnTo>
                <a:lnTo>
                  <a:pt x="0" y="903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73311" y="4963290"/>
            <a:ext cx="1019664" cy="1019664"/>
          </a:xfrm>
          <a:custGeom>
            <a:avLst/>
            <a:gdLst/>
            <a:ahLst/>
            <a:cxnLst/>
            <a:rect r="r" b="b" t="t" l="l"/>
            <a:pathLst>
              <a:path h="1019664" w="1019664">
                <a:moveTo>
                  <a:pt x="0" y="0"/>
                </a:moveTo>
                <a:lnTo>
                  <a:pt x="1019664" y="0"/>
                </a:lnTo>
                <a:lnTo>
                  <a:pt x="1019664" y="1019664"/>
                </a:lnTo>
                <a:lnTo>
                  <a:pt x="0" y="10196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52501" y="6860699"/>
            <a:ext cx="1162544" cy="1279278"/>
          </a:xfrm>
          <a:custGeom>
            <a:avLst/>
            <a:gdLst/>
            <a:ahLst/>
            <a:cxnLst/>
            <a:rect r="r" b="b" t="t" l="l"/>
            <a:pathLst>
              <a:path h="1279278" w="1162544">
                <a:moveTo>
                  <a:pt x="0" y="0"/>
                </a:moveTo>
                <a:lnTo>
                  <a:pt x="1162544" y="0"/>
                </a:lnTo>
                <a:lnTo>
                  <a:pt x="1162544" y="1279278"/>
                </a:lnTo>
                <a:lnTo>
                  <a:pt x="0" y="1279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37718" y="2925703"/>
            <a:ext cx="710262" cy="710262"/>
          </a:xfrm>
          <a:custGeom>
            <a:avLst/>
            <a:gdLst/>
            <a:ahLst/>
            <a:cxnLst/>
            <a:rect r="r" b="b" t="t" l="l"/>
            <a:pathLst>
              <a:path h="710262" w="710262">
                <a:moveTo>
                  <a:pt x="0" y="0"/>
                </a:moveTo>
                <a:lnTo>
                  <a:pt x="710262" y="0"/>
                </a:lnTo>
                <a:lnTo>
                  <a:pt x="710262" y="710262"/>
                </a:lnTo>
                <a:lnTo>
                  <a:pt x="0" y="7102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25848" y="5011592"/>
            <a:ext cx="740207" cy="740207"/>
          </a:xfrm>
          <a:custGeom>
            <a:avLst/>
            <a:gdLst/>
            <a:ahLst/>
            <a:cxnLst/>
            <a:rect r="r" b="b" t="t" l="l"/>
            <a:pathLst>
              <a:path h="740207" w="740207">
                <a:moveTo>
                  <a:pt x="0" y="0"/>
                </a:moveTo>
                <a:lnTo>
                  <a:pt x="740208" y="0"/>
                </a:lnTo>
                <a:lnTo>
                  <a:pt x="740208" y="740207"/>
                </a:lnTo>
                <a:lnTo>
                  <a:pt x="0" y="7402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882936" y="7118592"/>
            <a:ext cx="798652" cy="798652"/>
          </a:xfrm>
          <a:custGeom>
            <a:avLst/>
            <a:gdLst/>
            <a:ahLst/>
            <a:cxnLst/>
            <a:rect r="r" b="b" t="t" l="l"/>
            <a:pathLst>
              <a:path h="798652" w="798652">
                <a:moveTo>
                  <a:pt x="0" y="0"/>
                </a:moveTo>
                <a:lnTo>
                  <a:pt x="798652" y="0"/>
                </a:lnTo>
                <a:lnTo>
                  <a:pt x="798652" y="798652"/>
                </a:lnTo>
                <a:lnTo>
                  <a:pt x="0" y="7986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38225"/>
            <a:ext cx="1056077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90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Architecture - Acteurs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551" y="2973205"/>
            <a:ext cx="157698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Étudiant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635965"/>
            <a:ext cx="8010525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Représente l’apprenant en suivant sa compréhension grâce à une propriété KNOWN sur chaque concept.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5080706"/>
            <a:ext cx="99714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LLM</a:t>
            </a: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743646"/>
            <a:ext cx="801052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</a:t>
            </a: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 LLM est responsable pour la génération de contenu pédagogique adaptatif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188567"/>
            <a:ext cx="368776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Graphe de Préreq</a:t>
            </a: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851327"/>
            <a:ext cx="801052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Le graphe d</a:t>
            </a: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 prérequis est destiné à représenter le niveau actuel de connaissances de l’étudiant.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029750" y="9258300"/>
            <a:ext cx="22850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92036" y="-5819775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5709">
            <a:off x="6352052" y="5487839"/>
            <a:ext cx="16943989" cy="10081673"/>
          </a:xfrm>
          <a:custGeom>
            <a:avLst/>
            <a:gdLst/>
            <a:ahLst/>
            <a:cxnLst/>
            <a:rect r="r" b="b" t="t" l="l"/>
            <a:pathLst>
              <a:path h="10081673" w="16943989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1315045" y="7035764"/>
            <a:ext cx="5247146" cy="482154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11337174" y="3431514"/>
            <a:ext cx="5225017" cy="116342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>
            <a:off x="10683143" y="4085545"/>
            <a:ext cx="0" cy="2775153"/>
          </a:xfrm>
          <a:prstGeom prst="line">
            <a:avLst/>
          </a:prstGeom>
          <a:ln cap="rnd" w="47625">
            <a:solidFill>
              <a:srgbClr val="000000"/>
            </a:solidFill>
            <a:prstDash val="sysDash"/>
            <a:headEnd type="triangle" len="med" w="lg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29112" y="2777483"/>
            <a:ext cx="1308062" cy="1308062"/>
          </a:xfrm>
          <a:custGeom>
            <a:avLst/>
            <a:gdLst/>
            <a:ahLst/>
            <a:cxnLst/>
            <a:rect r="r" b="b" t="t" l="l"/>
            <a:pathLst>
              <a:path h="1308062" w="1308062">
                <a:moveTo>
                  <a:pt x="0" y="0"/>
                </a:moveTo>
                <a:lnTo>
                  <a:pt x="1308062" y="0"/>
                </a:lnTo>
                <a:lnTo>
                  <a:pt x="1308062" y="1308062"/>
                </a:lnTo>
                <a:lnTo>
                  <a:pt x="0" y="130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5082" y="4594943"/>
            <a:ext cx="1394218" cy="2440821"/>
          </a:xfrm>
          <a:custGeom>
            <a:avLst/>
            <a:gdLst/>
            <a:ahLst/>
            <a:cxnLst/>
            <a:rect r="r" b="b" t="t" l="l"/>
            <a:pathLst>
              <a:path h="2440821" w="1394218">
                <a:moveTo>
                  <a:pt x="0" y="0"/>
                </a:moveTo>
                <a:lnTo>
                  <a:pt x="1394218" y="0"/>
                </a:lnTo>
                <a:lnTo>
                  <a:pt x="1394218" y="2440821"/>
                </a:lnTo>
                <a:lnTo>
                  <a:pt x="0" y="244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53736" y="6944909"/>
            <a:ext cx="903217" cy="903217"/>
          </a:xfrm>
          <a:custGeom>
            <a:avLst/>
            <a:gdLst/>
            <a:ahLst/>
            <a:cxnLst/>
            <a:rect r="r" b="b" t="t" l="l"/>
            <a:pathLst>
              <a:path h="903217" w="903217">
                <a:moveTo>
                  <a:pt x="0" y="0"/>
                </a:moveTo>
                <a:lnTo>
                  <a:pt x="903217" y="0"/>
                </a:lnTo>
                <a:lnTo>
                  <a:pt x="903217" y="903217"/>
                </a:lnTo>
                <a:lnTo>
                  <a:pt x="0" y="90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61264" y="5301508"/>
            <a:ext cx="883887" cy="883887"/>
          </a:xfrm>
          <a:custGeom>
            <a:avLst/>
            <a:gdLst/>
            <a:ahLst/>
            <a:cxnLst/>
            <a:rect r="r" b="b" t="t" l="l"/>
            <a:pathLst>
              <a:path h="883887" w="883887">
                <a:moveTo>
                  <a:pt x="0" y="0"/>
                </a:moveTo>
                <a:lnTo>
                  <a:pt x="883887" y="0"/>
                </a:lnTo>
                <a:lnTo>
                  <a:pt x="883887" y="883887"/>
                </a:lnTo>
                <a:lnTo>
                  <a:pt x="0" y="883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112715"/>
            <a:ext cx="780161" cy="780161"/>
          </a:xfrm>
          <a:custGeom>
            <a:avLst/>
            <a:gdLst/>
            <a:ahLst/>
            <a:cxnLst/>
            <a:rect r="r" b="b" t="t" l="l"/>
            <a:pathLst>
              <a:path h="780161" w="780161">
                <a:moveTo>
                  <a:pt x="0" y="0"/>
                </a:moveTo>
                <a:lnTo>
                  <a:pt x="780161" y="0"/>
                </a:lnTo>
                <a:lnTo>
                  <a:pt x="780161" y="780161"/>
                </a:lnTo>
                <a:lnTo>
                  <a:pt x="0" y="7801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77509" y="2970152"/>
            <a:ext cx="922724" cy="922724"/>
          </a:xfrm>
          <a:custGeom>
            <a:avLst/>
            <a:gdLst/>
            <a:ahLst/>
            <a:cxnLst/>
            <a:rect r="r" b="b" t="t" l="l"/>
            <a:pathLst>
              <a:path h="922724" w="922724">
                <a:moveTo>
                  <a:pt x="0" y="0"/>
                </a:moveTo>
                <a:lnTo>
                  <a:pt x="922723" y="0"/>
                </a:lnTo>
                <a:lnTo>
                  <a:pt x="922723" y="922724"/>
                </a:lnTo>
                <a:lnTo>
                  <a:pt x="0" y="92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32102" y="7066310"/>
            <a:ext cx="903217" cy="903217"/>
          </a:xfrm>
          <a:custGeom>
            <a:avLst/>
            <a:gdLst/>
            <a:ahLst/>
            <a:cxnLst/>
            <a:rect r="r" b="b" t="t" l="l"/>
            <a:pathLst>
              <a:path h="903217" w="903217">
                <a:moveTo>
                  <a:pt x="0" y="0"/>
                </a:moveTo>
                <a:lnTo>
                  <a:pt x="903217" y="0"/>
                </a:lnTo>
                <a:lnTo>
                  <a:pt x="903217" y="903217"/>
                </a:lnTo>
                <a:lnTo>
                  <a:pt x="0" y="9032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73311" y="4963290"/>
            <a:ext cx="1019664" cy="1019664"/>
          </a:xfrm>
          <a:custGeom>
            <a:avLst/>
            <a:gdLst/>
            <a:ahLst/>
            <a:cxnLst/>
            <a:rect r="r" b="b" t="t" l="l"/>
            <a:pathLst>
              <a:path h="1019664" w="1019664">
                <a:moveTo>
                  <a:pt x="0" y="0"/>
                </a:moveTo>
                <a:lnTo>
                  <a:pt x="1019664" y="0"/>
                </a:lnTo>
                <a:lnTo>
                  <a:pt x="1019664" y="1019664"/>
                </a:lnTo>
                <a:lnTo>
                  <a:pt x="0" y="10196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52501" y="6860699"/>
            <a:ext cx="1162544" cy="1279278"/>
          </a:xfrm>
          <a:custGeom>
            <a:avLst/>
            <a:gdLst/>
            <a:ahLst/>
            <a:cxnLst/>
            <a:rect r="r" b="b" t="t" l="l"/>
            <a:pathLst>
              <a:path h="1279278" w="1162544">
                <a:moveTo>
                  <a:pt x="0" y="0"/>
                </a:moveTo>
                <a:lnTo>
                  <a:pt x="1162544" y="0"/>
                </a:lnTo>
                <a:lnTo>
                  <a:pt x="1162544" y="1279278"/>
                </a:lnTo>
                <a:lnTo>
                  <a:pt x="0" y="1279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33962" y="2994065"/>
            <a:ext cx="670476" cy="670476"/>
          </a:xfrm>
          <a:custGeom>
            <a:avLst/>
            <a:gdLst/>
            <a:ahLst/>
            <a:cxnLst/>
            <a:rect r="r" b="b" t="t" l="l"/>
            <a:pathLst>
              <a:path h="670476" w="670476">
                <a:moveTo>
                  <a:pt x="0" y="0"/>
                </a:moveTo>
                <a:lnTo>
                  <a:pt x="670476" y="0"/>
                </a:lnTo>
                <a:lnTo>
                  <a:pt x="670476" y="670475"/>
                </a:lnTo>
                <a:lnTo>
                  <a:pt x="0" y="670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77147" y="5239265"/>
            <a:ext cx="755313" cy="755313"/>
          </a:xfrm>
          <a:custGeom>
            <a:avLst/>
            <a:gdLst/>
            <a:ahLst/>
            <a:cxnLst/>
            <a:rect r="r" b="b" t="t" l="l"/>
            <a:pathLst>
              <a:path h="755313" w="755313">
                <a:moveTo>
                  <a:pt x="0" y="0"/>
                </a:moveTo>
                <a:lnTo>
                  <a:pt x="755313" y="0"/>
                </a:lnTo>
                <a:lnTo>
                  <a:pt x="755313" y="755313"/>
                </a:lnTo>
                <a:lnTo>
                  <a:pt x="0" y="7553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100723" y="7172406"/>
            <a:ext cx="707496" cy="707496"/>
          </a:xfrm>
          <a:custGeom>
            <a:avLst/>
            <a:gdLst/>
            <a:ahLst/>
            <a:cxnLst/>
            <a:rect r="r" b="b" t="t" l="l"/>
            <a:pathLst>
              <a:path h="707496" w="707496">
                <a:moveTo>
                  <a:pt x="0" y="0"/>
                </a:moveTo>
                <a:lnTo>
                  <a:pt x="707496" y="0"/>
                </a:lnTo>
                <a:lnTo>
                  <a:pt x="707496" y="707496"/>
                </a:lnTo>
                <a:lnTo>
                  <a:pt x="0" y="70749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38225"/>
            <a:ext cx="1239500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19"/>
              </a:lnSpc>
            </a:pPr>
            <a:r>
              <a:rPr lang="en-US" sz="9099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Architecture - Interactions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971120"/>
            <a:ext cx="3881735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</a:t>
            </a:r>
            <a:r>
              <a:rPr lang="en-US" b="true" sz="3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uidage via Graphe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635965"/>
            <a:ext cx="8010525" cy="142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</a:t>
            </a:r>
            <a:r>
              <a:rPr lang="en-US" b="true" sz="2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rcourt le graphe. Si des prérequis manquants sont détectés (KNOWN = 0), le LLM est guidé pour les expliquer en priorité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3184" y="5345821"/>
            <a:ext cx="503396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Interaction</a:t>
            </a:r>
            <a:r>
              <a:rPr lang="en-US" b="true" sz="35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d’apprentissage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5982884"/>
            <a:ext cx="801052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</a:t>
            </a: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ette réponse peut ensuite mettre à jour l’état (known) si l’étudiant valide l’apprentissage.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188567"/>
            <a:ext cx="2952155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Feedback Loop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7851327"/>
            <a:ext cx="801052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Les connaissances acquis</a:t>
            </a: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es par l’étudiant sont utilisées pour mettre à jour le graphe dynamiquement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27802" y="9258300"/>
            <a:ext cx="4323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4194878">
            <a:off x="2953463" y="-5370612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3" y="0"/>
                </a:lnTo>
                <a:lnTo>
                  <a:pt x="14212133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3518" y="1241301"/>
            <a:ext cx="2134175" cy="1651318"/>
          </a:xfrm>
          <a:custGeom>
            <a:avLst/>
            <a:gdLst/>
            <a:ahLst/>
            <a:cxnLst/>
            <a:rect r="r" b="b" t="t" l="l"/>
            <a:pathLst>
              <a:path h="1651318" w="2134175">
                <a:moveTo>
                  <a:pt x="0" y="0"/>
                </a:moveTo>
                <a:lnTo>
                  <a:pt x="2134175" y="0"/>
                </a:lnTo>
                <a:lnTo>
                  <a:pt x="2134175" y="1651318"/>
                </a:lnTo>
                <a:lnTo>
                  <a:pt x="0" y="165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8629" y="1241301"/>
            <a:ext cx="6262997" cy="2666424"/>
          </a:xfrm>
          <a:custGeom>
            <a:avLst/>
            <a:gdLst/>
            <a:ahLst/>
            <a:cxnLst/>
            <a:rect r="r" b="b" t="t" l="l"/>
            <a:pathLst>
              <a:path h="2666424" w="6262997">
                <a:moveTo>
                  <a:pt x="0" y="0"/>
                </a:moveTo>
                <a:lnTo>
                  <a:pt x="6262997" y="0"/>
                </a:lnTo>
                <a:lnTo>
                  <a:pt x="6262997" y="2666425"/>
                </a:lnTo>
                <a:lnTo>
                  <a:pt x="0" y="2666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8629" y="4349386"/>
            <a:ext cx="6262997" cy="2046437"/>
          </a:xfrm>
          <a:custGeom>
            <a:avLst/>
            <a:gdLst/>
            <a:ahLst/>
            <a:cxnLst/>
            <a:rect r="r" b="b" t="t" l="l"/>
            <a:pathLst>
              <a:path h="2046437" w="6262997">
                <a:moveTo>
                  <a:pt x="0" y="0"/>
                </a:moveTo>
                <a:lnTo>
                  <a:pt x="6262997" y="0"/>
                </a:lnTo>
                <a:lnTo>
                  <a:pt x="6262997" y="2046437"/>
                </a:lnTo>
                <a:lnTo>
                  <a:pt x="0" y="204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78629" y="6837483"/>
            <a:ext cx="6262997" cy="2353548"/>
          </a:xfrm>
          <a:custGeom>
            <a:avLst/>
            <a:gdLst/>
            <a:ahLst/>
            <a:cxnLst/>
            <a:rect r="r" b="b" t="t" l="l"/>
            <a:pathLst>
              <a:path h="2353548" w="6262997">
                <a:moveTo>
                  <a:pt x="0" y="0"/>
                </a:moveTo>
                <a:lnTo>
                  <a:pt x="6262997" y="0"/>
                </a:lnTo>
                <a:lnTo>
                  <a:pt x="6262997" y="2353547"/>
                </a:lnTo>
                <a:lnTo>
                  <a:pt x="0" y="23535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55780"/>
            <a:ext cx="5366997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79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Construction </a:t>
            </a:r>
          </a:p>
          <a:p>
            <a:pPr algn="l">
              <a:lnSpc>
                <a:spcPts val="9480"/>
              </a:lnSpc>
            </a:pPr>
            <a:r>
              <a:rPr lang="en-US" sz="79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du Prompt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682" y="3457400"/>
            <a:ext cx="9237847" cy="404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386" indent="-354193" lvl="1">
              <a:lnSpc>
                <a:spcPts val="4593"/>
              </a:lnSpc>
              <a:buFont typeface="Arial"/>
              <a:buChar char="•"/>
            </a:pP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</a:t>
            </a: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prompt est structuré en parties :</a:t>
            </a:r>
          </a:p>
          <a:p>
            <a:pPr algn="l">
              <a:lnSpc>
                <a:spcPts val="4593"/>
              </a:lnSpc>
            </a:pP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     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Explication des prérequis pertinents</a:t>
            </a:r>
          </a:p>
          <a:p>
            <a:pPr algn="l">
              <a:lnSpc>
                <a:spcPts val="4593"/>
              </a:lnSpc>
            </a:pP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    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Explication du concept cible</a:t>
            </a:r>
          </a:p>
          <a:p>
            <a:pPr algn="l">
              <a:lnSpc>
                <a:spcPts val="4593"/>
              </a:lnSpc>
            </a:pP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          Génèration des Quiz</a:t>
            </a:r>
          </a:p>
          <a:p>
            <a:pPr algn="l" marL="708386" indent="-354193" lvl="1">
              <a:lnSpc>
                <a:spcPts val="4593"/>
              </a:lnSpc>
              <a:buFont typeface="Arial"/>
              <a:buChar char="•"/>
            </a:pP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Le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graphe est converti</a:t>
            </a: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en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texte lisible</a:t>
            </a: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pour le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LLM</a:t>
            </a:r>
          </a:p>
          <a:p>
            <a:pPr algn="l" marL="708386" indent="-354193" lvl="1">
              <a:lnSpc>
                <a:spcPts val="4593"/>
              </a:lnSpc>
              <a:buFont typeface="Arial"/>
              <a:buChar char="•"/>
            </a:pP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Utilise des exemples, des ressources et des analogies</a:t>
            </a:r>
          </a:p>
          <a:p>
            <a:pPr algn="l" marL="708386" indent="-354193" lvl="1">
              <a:lnSpc>
                <a:spcPts val="4593"/>
              </a:lnSpc>
              <a:buFont typeface="Arial"/>
              <a:buChar char="•"/>
            </a:pP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Génère aussi des </a:t>
            </a:r>
            <a:r>
              <a:rPr lang="en-US" b="true" sz="328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quiz de validation </a:t>
            </a:r>
            <a:r>
              <a:rPr lang="en-US" sz="3281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(format JSON)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54740" y="9258300"/>
            <a:ext cx="3785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4194878">
            <a:off x="2953463" y="-5370612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3" y="0"/>
                </a:lnTo>
                <a:lnTo>
                  <a:pt x="14212133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6533" y="1028700"/>
            <a:ext cx="1882767" cy="1456791"/>
          </a:xfrm>
          <a:custGeom>
            <a:avLst/>
            <a:gdLst/>
            <a:ahLst/>
            <a:cxnLst/>
            <a:rect r="r" b="b" t="t" l="l"/>
            <a:pathLst>
              <a:path h="1456791" w="1882767">
                <a:moveTo>
                  <a:pt x="0" y="0"/>
                </a:moveTo>
                <a:lnTo>
                  <a:pt x="1882767" y="0"/>
                </a:lnTo>
                <a:lnTo>
                  <a:pt x="1882767" y="1456791"/>
                </a:lnTo>
                <a:lnTo>
                  <a:pt x="0" y="1456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94988" y="2205163"/>
            <a:ext cx="8898024" cy="3755618"/>
          </a:xfrm>
          <a:custGeom>
            <a:avLst/>
            <a:gdLst/>
            <a:ahLst/>
            <a:cxnLst/>
            <a:rect r="r" b="b" t="t" l="l"/>
            <a:pathLst>
              <a:path h="3755618" w="8898024">
                <a:moveTo>
                  <a:pt x="0" y="0"/>
                </a:moveTo>
                <a:lnTo>
                  <a:pt x="8898024" y="0"/>
                </a:lnTo>
                <a:lnTo>
                  <a:pt x="8898024" y="3755618"/>
                </a:lnTo>
                <a:lnTo>
                  <a:pt x="0" y="375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3867579" cy="172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1"/>
              </a:lnSpc>
            </a:pPr>
            <a:r>
              <a:rPr lang="en-US" sz="5693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Construction </a:t>
            </a:r>
          </a:p>
          <a:p>
            <a:pPr algn="l">
              <a:lnSpc>
                <a:spcPts val="6831"/>
              </a:lnSpc>
            </a:pPr>
            <a:r>
              <a:rPr lang="en-US" sz="5693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du Prompt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07010" y="6313494"/>
            <a:ext cx="12073980" cy="27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 découpage facilite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l’alignement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avec les besoins de l’élève.</a:t>
            </a:r>
          </a:p>
          <a:p>
            <a:pPr algn="l" marL="626107" indent="-313054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cela s’inscrit dans une approche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“graph-aware prompting” </a:t>
            </a:r>
          </a:p>
          <a:p>
            <a:pPr algn="l">
              <a:lnSpc>
                <a:spcPts val="5480"/>
              </a:lnSpc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(cf. Talk Like a Graph)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.[2]</a:t>
            </a:r>
          </a:p>
          <a:p>
            <a:pPr algn="l" marL="626107" indent="-313054" lvl="1">
              <a:lnSpc>
                <a:spcPts val="548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 textuel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est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généré dynamiquemen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à partir de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Neo4j.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2896835" y="4302040"/>
            <a:ext cx="4645158" cy="394837"/>
          </a:xfrm>
          <a:prstGeom prst="line">
            <a:avLst/>
          </a:prstGeom>
          <a:ln cap="rnd" w="57150">
            <a:solidFill>
              <a:srgbClr val="DE3B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3159554" y="3204796"/>
            <a:ext cx="8770741" cy="661831"/>
          </a:xfrm>
          <a:prstGeom prst="line">
            <a:avLst/>
          </a:prstGeom>
          <a:ln cap="flat" w="47625">
            <a:solidFill>
              <a:srgbClr val="DE3B3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2145558" y="3587672"/>
            <a:ext cx="192290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Injection des concepts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51764" y="9258300"/>
            <a:ext cx="38447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92036" y="-5819775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5709">
            <a:off x="6477080" y="6112980"/>
            <a:ext cx="16943989" cy="10081673"/>
          </a:xfrm>
          <a:custGeom>
            <a:avLst/>
            <a:gdLst/>
            <a:ahLst/>
            <a:cxnLst/>
            <a:rect r="r" b="b" t="t" l="l"/>
            <a:pathLst>
              <a:path h="10081673" w="16943989">
                <a:moveTo>
                  <a:pt x="0" y="0"/>
                </a:moveTo>
                <a:lnTo>
                  <a:pt x="16943989" y="0"/>
                </a:lnTo>
                <a:lnTo>
                  <a:pt x="16943989" y="10081674"/>
                </a:lnTo>
                <a:lnTo>
                  <a:pt x="0" y="1008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0603" y="2409825"/>
            <a:ext cx="12050804" cy="7039678"/>
          </a:xfrm>
          <a:custGeom>
            <a:avLst/>
            <a:gdLst/>
            <a:ahLst/>
            <a:cxnLst/>
            <a:rect r="r" b="b" t="t" l="l"/>
            <a:pathLst>
              <a:path h="7039678" w="12050804">
                <a:moveTo>
                  <a:pt x="0" y="0"/>
                </a:moveTo>
                <a:lnTo>
                  <a:pt x="12050804" y="0"/>
                </a:lnTo>
                <a:lnTo>
                  <a:pt x="12050804" y="7039678"/>
                </a:lnTo>
                <a:lnTo>
                  <a:pt x="0" y="703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599642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Fonctionnalités Clé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1590" y="3639536"/>
            <a:ext cx="5720421" cy="454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Quiz de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diagnostic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interactif (initialise les valeurs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KNOWN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)</a:t>
            </a:r>
          </a:p>
          <a:p>
            <a:pPr algn="l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Génération d’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explications adaptées</a:t>
            </a:r>
          </a:p>
          <a:p>
            <a:pPr algn="l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Mises à jour dynamiques du graphe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(selon réponses)</a:t>
            </a:r>
          </a:p>
          <a:p>
            <a:pPr algn="l" marL="669286" indent="-334643" lvl="1">
              <a:lnSpc>
                <a:spcPts val="402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Analyse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automatique des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PDF pédagogiques et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verification de leur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existance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dans le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graph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6207" y="9258300"/>
            <a:ext cx="39558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287595" y="-3444240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98391">
            <a:off x="6352052" y="5487839"/>
            <a:ext cx="16943989" cy="10081673"/>
          </a:xfrm>
          <a:custGeom>
            <a:avLst/>
            <a:gdLst/>
            <a:ahLst/>
            <a:cxnLst/>
            <a:rect r="r" b="b" t="t" l="l"/>
            <a:pathLst>
              <a:path h="10081673" w="16943989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8271" y="2843953"/>
            <a:ext cx="13191458" cy="6414347"/>
          </a:xfrm>
          <a:custGeom>
            <a:avLst/>
            <a:gdLst/>
            <a:ahLst/>
            <a:cxnLst/>
            <a:rect r="r" b="b" t="t" l="l"/>
            <a:pathLst>
              <a:path h="6414347" w="13191458">
                <a:moveTo>
                  <a:pt x="0" y="0"/>
                </a:moveTo>
                <a:lnTo>
                  <a:pt x="13191458" y="0"/>
                </a:lnTo>
                <a:lnTo>
                  <a:pt x="13191458" y="6414347"/>
                </a:lnTo>
                <a:lnTo>
                  <a:pt x="0" y="641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05370" y="2019300"/>
            <a:ext cx="1407726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b="true" sz="55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Approche Générique </a:t>
            </a:r>
            <a:r>
              <a:rPr lang="en-US" sz="55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VS </a:t>
            </a:r>
            <a:r>
              <a:rPr lang="en-US" b="true" sz="55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Approche Guidée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41792" y="9413978"/>
            <a:ext cx="40441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726107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Résultats observés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0004">
            <a:off x="15311086" y="8414465"/>
            <a:ext cx="2940728" cy="2889265"/>
          </a:xfrm>
          <a:custGeom>
            <a:avLst/>
            <a:gdLst/>
            <a:ahLst/>
            <a:cxnLst/>
            <a:rect r="r" b="b" t="t" l="l"/>
            <a:pathLst>
              <a:path h="2889265" w="2940728">
                <a:moveTo>
                  <a:pt x="0" y="0"/>
                </a:moveTo>
                <a:lnTo>
                  <a:pt x="2940728" y="0"/>
                </a:lnTo>
                <a:lnTo>
                  <a:pt x="2940728" y="2889265"/>
                </a:lnTo>
                <a:lnTo>
                  <a:pt x="0" y="2889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5086" y="1638722"/>
            <a:ext cx="625782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b="true" sz="8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Avantages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11841" y="3582463"/>
            <a:ext cx="150539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13" indent="-528956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Meilleure clarté des explications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1841" y="5039788"/>
            <a:ext cx="150539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13" indent="-528956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Sentiment de progression logique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11841" y="6555139"/>
            <a:ext cx="160399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8005" indent="-529002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Évolutivité du modèle apprenant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4322" y="9258300"/>
            <a:ext cx="39935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16707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Parties</a:t>
            </a:r>
          </a:p>
        </p:txBody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8700" y="2395538"/>
            <a:ext cx="331504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3242338">
            <a:off x="-6279759" y="3735639"/>
            <a:ext cx="11505544" cy="11045322"/>
          </a:xfrm>
          <a:custGeom>
            <a:avLst/>
            <a:gdLst/>
            <a:ahLst/>
            <a:cxnLst/>
            <a:rect r="r" b="b" t="t" l="l"/>
            <a:pathLst>
              <a:path h="11045322" w="11505544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226832"/>
            <a:ext cx="6280249" cy="5093969"/>
            <a:chOff x="0" y="0"/>
            <a:chExt cx="8373666" cy="67919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530064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1. Introduction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54318"/>
              <a:ext cx="8373666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2. Graphe de connaissances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75312"/>
              <a:ext cx="7626879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3. Système et Génération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996305"/>
              <a:ext cx="8317178" cy="7956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4. Résultats et Perspectives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7218">
            <a:off x="13852869" y="6777754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7006" y="1486963"/>
            <a:ext cx="1505398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b="true" sz="8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0308" y="3582463"/>
            <a:ext cx="150539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13" indent="-528956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Coût de construction du graphe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0308" y="5039788"/>
            <a:ext cx="1505398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913" indent="-528956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Dépendance aux capacités du LLM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0308" y="6555139"/>
            <a:ext cx="1603991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8005" indent="-529002" lvl="1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Passage à l’échelle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38320" y="9258300"/>
            <a:ext cx="41136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200900"/>
            <a:ext cx="3065526" cy="4114800"/>
          </a:xfrm>
          <a:custGeom>
            <a:avLst/>
            <a:gdLst/>
            <a:ahLst/>
            <a:cxnLst/>
            <a:rect r="r" b="b" t="t" l="l"/>
            <a:pathLst>
              <a:path h="4114800" w="3065526">
                <a:moveTo>
                  <a:pt x="0" y="0"/>
                </a:moveTo>
                <a:lnTo>
                  <a:pt x="3065526" y="0"/>
                </a:lnTo>
                <a:lnTo>
                  <a:pt x="30655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9836" y="1800225"/>
            <a:ext cx="11199959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0"/>
              </a:lnSpc>
            </a:pPr>
            <a:r>
              <a:rPr lang="en-US" b="true" sz="8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Perspectives futures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44021" y="3648075"/>
            <a:ext cx="1178494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3" indent="-518162" lvl="1">
              <a:lnSpc>
                <a:spcPts val="576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Automatisation de la construction du graphe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4021" y="6002251"/>
            <a:ext cx="93073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3" indent="-518162" lvl="1">
              <a:lnSpc>
                <a:spcPts val="5760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Intégration de dimensions affectives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68184" y="9258300"/>
            <a:ext cx="35163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7006" y="3562350"/>
            <a:ext cx="15053988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sz="96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</a:t>
            </a:r>
          </a:p>
          <a:p>
            <a:pPr algn="ctr">
              <a:lnSpc>
                <a:spcPts val="11639"/>
              </a:lnSpc>
            </a:pPr>
            <a:r>
              <a:rPr lang="en-US" b="true" sz="9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votre attention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68153" y="5265746"/>
            <a:ext cx="979658" cy="1118012"/>
          </a:xfrm>
          <a:custGeom>
            <a:avLst/>
            <a:gdLst/>
            <a:ahLst/>
            <a:cxnLst/>
            <a:rect r="r" b="b" t="t" l="l"/>
            <a:pathLst>
              <a:path h="1118012" w="979658">
                <a:moveTo>
                  <a:pt x="0" y="0"/>
                </a:moveTo>
                <a:lnTo>
                  <a:pt x="979658" y="0"/>
                </a:lnTo>
                <a:lnTo>
                  <a:pt x="979658" y="1118012"/>
                </a:lnTo>
                <a:lnTo>
                  <a:pt x="0" y="111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69308" y="5317462"/>
            <a:ext cx="1014581" cy="1014581"/>
          </a:xfrm>
          <a:custGeom>
            <a:avLst/>
            <a:gdLst/>
            <a:ahLst/>
            <a:cxnLst/>
            <a:rect r="r" b="b" t="t" l="l"/>
            <a:pathLst>
              <a:path h="1014581" w="1014581">
                <a:moveTo>
                  <a:pt x="0" y="0"/>
                </a:moveTo>
                <a:lnTo>
                  <a:pt x="1014581" y="0"/>
                </a:lnTo>
                <a:lnTo>
                  <a:pt x="1014581" y="1014581"/>
                </a:lnTo>
                <a:lnTo>
                  <a:pt x="0" y="101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30622" y="5265746"/>
            <a:ext cx="1242031" cy="1242031"/>
          </a:xfrm>
          <a:custGeom>
            <a:avLst/>
            <a:gdLst/>
            <a:ahLst/>
            <a:cxnLst/>
            <a:rect r="r" b="b" t="t" l="l"/>
            <a:pathLst>
              <a:path h="1242031" w="1242031">
                <a:moveTo>
                  <a:pt x="0" y="0"/>
                </a:moveTo>
                <a:lnTo>
                  <a:pt x="1242031" y="0"/>
                </a:lnTo>
                <a:lnTo>
                  <a:pt x="1242031" y="1242031"/>
                </a:lnTo>
                <a:lnTo>
                  <a:pt x="0" y="1242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13239" y="4344199"/>
            <a:ext cx="1861568" cy="689362"/>
          </a:xfrm>
          <a:custGeom>
            <a:avLst/>
            <a:gdLst/>
            <a:ahLst/>
            <a:cxnLst/>
            <a:rect r="r" b="b" t="t" l="l"/>
            <a:pathLst>
              <a:path h="689362" w="1861568">
                <a:moveTo>
                  <a:pt x="0" y="0"/>
                </a:moveTo>
                <a:lnTo>
                  <a:pt x="1861569" y="0"/>
                </a:lnTo>
                <a:lnTo>
                  <a:pt x="1861569" y="689363"/>
                </a:lnTo>
                <a:lnTo>
                  <a:pt x="0" y="689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8583" y="4479074"/>
            <a:ext cx="2579011" cy="554487"/>
          </a:xfrm>
          <a:custGeom>
            <a:avLst/>
            <a:gdLst/>
            <a:ahLst/>
            <a:cxnLst/>
            <a:rect r="r" b="b" t="t" l="l"/>
            <a:pathLst>
              <a:path h="554487" w="2579011">
                <a:moveTo>
                  <a:pt x="0" y="0"/>
                </a:moveTo>
                <a:lnTo>
                  <a:pt x="2579012" y="0"/>
                </a:lnTo>
                <a:lnTo>
                  <a:pt x="2579012" y="554488"/>
                </a:lnTo>
                <a:lnTo>
                  <a:pt x="0" y="554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54574" y="3223757"/>
            <a:ext cx="66376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b="true" sz="4896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Les LLMS dans l’éducation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9345" y="9258300"/>
            <a:ext cx="18930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539209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3"/>
              </a:lnSpc>
            </a:pPr>
            <a:r>
              <a:rPr lang="en-US" sz="7344" b="tru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9342" y="6894795"/>
            <a:ext cx="1180931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Mais où est donc le problème ?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18442" y="3671742"/>
            <a:ext cx="7315200" cy="609600"/>
          </a:xfrm>
          <a:custGeom>
            <a:avLst/>
            <a:gdLst/>
            <a:ahLst/>
            <a:cxnLst/>
            <a:rect r="r" b="b" t="t" l="l"/>
            <a:pathLst>
              <a:path h="609600" w="7315200">
                <a:moveTo>
                  <a:pt x="0" y="0"/>
                </a:moveTo>
                <a:lnTo>
                  <a:pt x="7315200" y="0"/>
                </a:lnTo>
                <a:lnTo>
                  <a:pt x="7315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97506">
            <a:off x="1214936" y="856645"/>
            <a:ext cx="1499031" cy="2100218"/>
          </a:xfrm>
          <a:custGeom>
            <a:avLst/>
            <a:gdLst/>
            <a:ahLst/>
            <a:cxnLst/>
            <a:rect r="r" b="b" t="t" l="l"/>
            <a:pathLst>
              <a:path h="2100218" w="1499031">
                <a:moveTo>
                  <a:pt x="0" y="0"/>
                </a:moveTo>
                <a:lnTo>
                  <a:pt x="1499030" y="0"/>
                </a:lnTo>
                <a:lnTo>
                  <a:pt x="1499030" y="2100218"/>
                </a:lnTo>
                <a:lnTo>
                  <a:pt x="0" y="210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00878" y="6579814"/>
            <a:ext cx="2108328" cy="2108328"/>
          </a:xfrm>
          <a:custGeom>
            <a:avLst/>
            <a:gdLst/>
            <a:ahLst/>
            <a:cxnLst/>
            <a:rect r="r" b="b" t="t" l="l"/>
            <a:pathLst>
              <a:path h="2108328" w="2108328">
                <a:moveTo>
                  <a:pt x="0" y="0"/>
                </a:moveTo>
                <a:lnTo>
                  <a:pt x="2108328" y="0"/>
                </a:lnTo>
                <a:lnTo>
                  <a:pt x="2108328" y="2108328"/>
                </a:lnTo>
                <a:lnTo>
                  <a:pt x="0" y="21083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6957" y="5179383"/>
            <a:ext cx="3836797" cy="1400431"/>
          </a:xfrm>
          <a:custGeom>
            <a:avLst/>
            <a:gdLst/>
            <a:ahLst/>
            <a:cxnLst/>
            <a:rect r="r" b="b" t="t" l="l"/>
            <a:pathLst>
              <a:path h="1400431" w="3836797">
                <a:moveTo>
                  <a:pt x="0" y="0"/>
                </a:moveTo>
                <a:lnTo>
                  <a:pt x="3836797" y="0"/>
                </a:lnTo>
                <a:lnTo>
                  <a:pt x="3836797" y="1400431"/>
                </a:lnTo>
                <a:lnTo>
                  <a:pt x="0" y="1400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51969" y="6695155"/>
            <a:ext cx="3357720" cy="5126290"/>
          </a:xfrm>
          <a:custGeom>
            <a:avLst/>
            <a:gdLst/>
            <a:ahLst/>
            <a:cxnLst/>
            <a:rect r="r" b="b" t="t" l="l"/>
            <a:pathLst>
              <a:path h="5126290" w="3357720">
                <a:moveTo>
                  <a:pt x="0" y="0"/>
                </a:moveTo>
                <a:lnTo>
                  <a:pt x="3357720" y="0"/>
                </a:lnTo>
                <a:lnTo>
                  <a:pt x="3357720" y="5126290"/>
                </a:lnTo>
                <a:lnTo>
                  <a:pt x="0" y="5126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8868698" y="4114096"/>
            <a:ext cx="4887436" cy="2969117"/>
          </a:xfrm>
          <a:custGeom>
            <a:avLst/>
            <a:gdLst/>
            <a:ahLst/>
            <a:cxnLst/>
            <a:rect r="r" b="b" t="t" l="l"/>
            <a:pathLst>
              <a:path h="2969117" w="4887436">
                <a:moveTo>
                  <a:pt x="4887436" y="0"/>
                </a:moveTo>
                <a:lnTo>
                  <a:pt x="0" y="0"/>
                </a:lnTo>
                <a:lnTo>
                  <a:pt x="0" y="2969117"/>
                </a:lnTo>
                <a:lnTo>
                  <a:pt x="4887436" y="2969117"/>
                </a:lnTo>
                <a:lnTo>
                  <a:pt x="488743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2853" y="614217"/>
            <a:ext cx="15642294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b="true" sz="9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l’IA explique sans comprendre l’élève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0681" y="5384616"/>
            <a:ext cx="2638544" cy="89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  <a:spcBef>
                <a:spcPct val="0"/>
              </a:spcBef>
            </a:pPr>
            <a:r>
              <a:rPr lang="en-US" b="true" sz="5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 = mc²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5253" y="4872037"/>
            <a:ext cx="175188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Énergie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5370" y="5551029"/>
            <a:ext cx="163472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Masse 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36397" y="9258300"/>
            <a:ext cx="21520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38309">
            <a:off x="13490768" y="7154302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7006" y="1019175"/>
            <a:ext cx="15053988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b="true" sz="96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Conséquences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143875"/>
            <a:ext cx="643136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Décrochage cognitif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91967"/>
            <a:ext cx="975723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Accumulation de malentendus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40059"/>
            <a:ext cx="141828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Incapacité à poser des questions pertinentes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88151"/>
            <a:ext cx="1301444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Explications inefficaces et perte de temps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6418" y="9258300"/>
            <a:ext cx="19516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0992970" y="-2556926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7006" y="2085975"/>
            <a:ext cx="15053988" cy="601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9"/>
              </a:lnSpc>
            </a:pPr>
            <a:r>
              <a:rPr lang="en-US" b="true" sz="9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 si le LLM pouvait avoir un aperçu direct des connaissances de chaque élève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9650" y="9258300"/>
            <a:ext cx="22869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395329">
            <a:off x="11245580" y="-2510753"/>
            <a:ext cx="12214504" cy="17418188"/>
          </a:xfrm>
          <a:custGeom>
            <a:avLst/>
            <a:gdLst/>
            <a:ahLst/>
            <a:cxnLst/>
            <a:rect r="r" b="b" t="t" l="l"/>
            <a:pathLst>
              <a:path h="17418188" w="12214504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544732" y="-2751224"/>
            <a:ext cx="13831261" cy="8229600"/>
          </a:xfrm>
          <a:custGeom>
            <a:avLst/>
            <a:gdLst/>
            <a:ahLst/>
            <a:cxnLst/>
            <a:rect r="r" b="b" t="t" l="l"/>
            <a:pathLst>
              <a:path h="8229600" w="13831261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6723" y="4519325"/>
            <a:ext cx="654554" cy="654554"/>
          </a:xfrm>
          <a:custGeom>
            <a:avLst/>
            <a:gdLst/>
            <a:ahLst/>
            <a:cxnLst/>
            <a:rect r="r" b="b" t="t" l="l"/>
            <a:pathLst>
              <a:path h="654554" w="654554">
                <a:moveTo>
                  <a:pt x="0" y="0"/>
                </a:moveTo>
                <a:lnTo>
                  <a:pt x="654554" y="0"/>
                </a:lnTo>
                <a:lnTo>
                  <a:pt x="654554" y="654554"/>
                </a:lnTo>
                <a:lnTo>
                  <a:pt x="0" y="654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66271" y="4008880"/>
            <a:ext cx="1675444" cy="1675444"/>
          </a:xfrm>
          <a:custGeom>
            <a:avLst/>
            <a:gdLst/>
            <a:ahLst/>
            <a:cxnLst/>
            <a:rect r="r" b="b" t="t" l="l"/>
            <a:pathLst>
              <a:path h="1675444" w="1675444">
                <a:moveTo>
                  <a:pt x="0" y="0"/>
                </a:moveTo>
                <a:lnTo>
                  <a:pt x="1675444" y="0"/>
                </a:lnTo>
                <a:lnTo>
                  <a:pt x="1675444" y="1675444"/>
                </a:lnTo>
                <a:lnTo>
                  <a:pt x="0" y="1675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118203" y="5874187"/>
            <a:ext cx="0" cy="1586806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963204" y="1075631"/>
            <a:ext cx="2309998" cy="1056824"/>
          </a:xfrm>
          <a:custGeom>
            <a:avLst/>
            <a:gdLst/>
            <a:ahLst/>
            <a:cxnLst/>
            <a:rect r="r" b="b" t="t" l="l"/>
            <a:pathLst>
              <a:path h="1056824" w="2309998">
                <a:moveTo>
                  <a:pt x="0" y="0"/>
                </a:moveTo>
                <a:lnTo>
                  <a:pt x="2309998" y="0"/>
                </a:lnTo>
                <a:lnTo>
                  <a:pt x="2309998" y="1056824"/>
                </a:lnTo>
                <a:lnTo>
                  <a:pt x="0" y="1056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82004" y="3877668"/>
            <a:ext cx="1996088" cy="1937868"/>
          </a:xfrm>
          <a:custGeom>
            <a:avLst/>
            <a:gdLst/>
            <a:ahLst/>
            <a:cxnLst/>
            <a:rect r="r" b="b" t="t" l="l"/>
            <a:pathLst>
              <a:path h="1937868" w="1996088">
                <a:moveTo>
                  <a:pt x="0" y="0"/>
                </a:moveTo>
                <a:lnTo>
                  <a:pt x="1996087" y="0"/>
                </a:lnTo>
                <a:lnTo>
                  <a:pt x="1996087" y="1937868"/>
                </a:lnTo>
                <a:lnTo>
                  <a:pt x="0" y="1937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7006" y="2056255"/>
            <a:ext cx="15053988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0"/>
              </a:lnSpc>
            </a:pPr>
            <a:r>
              <a:rPr lang="en-US" b="true" sz="71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Notre idée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8818" y="7816777"/>
            <a:ext cx="911036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Explications personnalisées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40862" y="9258300"/>
            <a:ext cx="20627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10737159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155224" y="1473156"/>
            <a:ext cx="6104076" cy="4114800"/>
          </a:xfrm>
          <a:custGeom>
            <a:avLst/>
            <a:gdLst/>
            <a:ahLst/>
            <a:cxnLst/>
            <a:rect r="r" b="b" t="t" l="l"/>
            <a:pathLst>
              <a:path h="4114800" w="6104076">
                <a:moveTo>
                  <a:pt x="0" y="0"/>
                </a:moveTo>
                <a:lnTo>
                  <a:pt x="6104076" y="0"/>
                </a:lnTo>
                <a:lnTo>
                  <a:pt x="6104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0" t="-8790" r="-6807" b="-615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9865" y="1917613"/>
            <a:ext cx="8466465" cy="6325871"/>
            <a:chOff x="0" y="0"/>
            <a:chExt cx="11288620" cy="843449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1288620" cy="564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159"/>
                </a:lnSpc>
                <a:spcBef>
                  <a:spcPct val="0"/>
                </a:spcBef>
              </a:pPr>
              <a:r>
                <a:rPr lang="en-US" b="true" sz="9299">
                  <a:solidFill>
                    <a:srgbClr val="000000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What's a Knowledge Graph 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98142"/>
              <a:ext cx="11288620" cy="213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79"/>
                </a:lnSpc>
              </a:pPr>
              <a:r>
                <a:rPr lang="en-US" sz="4699">
                  <a:solidFill>
                    <a:srgbClr val="000000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how could they help us with adapted explication ?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55224" y="5786291"/>
            <a:ext cx="6617101" cy="324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Concepts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=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Nœuds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(ex. « Calcul »).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Prérequis 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= Arcs orientés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A → B = A</a:t>
            </a: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est nécessaire pour  comprendre B.</a:t>
            </a:r>
          </a:p>
          <a:p>
            <a:pPr algn="l">
              <a:lnSpc>
                <a:spcPts val="4339"/>
              </a:lnSpc>
            </a:pP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Arcs pondérés : </a:t>
            </a:r>
            <a:r>
              <a:rPr lang="en-US" b="true" sz="309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 ∈ [0,1]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36397" y="9258300"/>
            <a:ext cx="21520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true" flipV="false" rot="6048134">
            <a:off x="3558831" y="-5983211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true">
            <a:off x="3319848" y="3188926"/>
            <a:ext cx="1164830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81266" y="3612718"/>
            <a:ext cx="1919657" cy="2112414"/>
          </a:xfrm>
          <a:custGeom>
            <a:avLst/>
            <a:gdLst/>
            <a:ahLst/>
            <a:cxnLst/>
            <a:rect r="r" b="b" t="t" l="l"/>
            <a:pathLst>
              <a:path h="2112414" w="1919657">
                <a:moveTo>
                  <a:pt x="0" y="0"/>
                </a:moveTo>
                <a:lnTo>
                  <a:pt x="1919656" y="0"/>
                </a:lnTo>
                <a:lnTo>
                  <a:pt x="1919656" y="2112414"/>
                </a:lnTo>
                <a:lnTo>
                  <a:pt x="0" y="211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1266" y="7320432"/>
            <a:ext cx="1995231" cy="1937868"/>
          </a:xfrm>
          <a:custGeom>
            <a:avLst/>
            <a:gdLst/>
            <a:ahLst/>
            <a:cxnLst/>
            <a:rect r="r" b="b" t="t" l="l"/>
            <a:pathLst>
              <a:path h="1937868" w="1995231">
                <a:moveTo>
                  <a:pt x="0" y="0"/>
                </a:moveTo>
                <a:lnTo>
                  <a:pt x="1995231" y="0"/>
                </a:lnTo>
                <a:lnTo>
                  <a:pt x="1995231" y="1937868"/>
                </a:lnTo>
                <a:lnTo>
                  <a:pt x="0" y="193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29996" y="3341878"/>
            <a:ext cx="1919657" cy="2112414"/>
          </a:xfrm>
          <a:custGeom>
            <a:avLst/>
            <a:gdLst/>
            <a:ahLst/>
            <a:cxnLst/>
            <a:rect r="r" b="b" t="t" l="l"/>
            <a:pathLst>
              <a:path h="2112414" w="1919657">
                <a:moveTo>
                  <a:pt x="0" y="0"/>
                </a:moveTo>
                <a:lnTo>
                  <a:pt x="1919657" y="0"/>
                </a:lnTo>
                <a:lnTo>
                  <a:pt x="1919657" y="2112415"/>
                </a:lnTo>
                <a:lnTo>
                  <a:pt x="0" y="21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16777" y="7263745"/>
            <a:ext cx="1995231" cy="1937868"/>
          </a:xfrm>
          <a:custGeom>
            <a:avLst/>
            <a:gdLst/>
            <a:ahLst/>
            <a:cxnLst/>
            <a:rect r="r" b="b" t="t" l="l"/>
            <a:pathLst>
              <a:path h="1937868" w="1995231">
                <a:moveTo>
                  <a:pt x="0" y="0"/>
                </a:moveTo>
                <a:lnTo>
                  <a:pt x="1995231" y="0"/>
                </a:lnTo>
                <a:lnTo>
                  <a:pt x="1995231" y="1937869"/>
                </a:lnTo>
                <a:lnTo>
                  <a:pt x="0" y="193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0085" y="5526167"/>
            <a:ext cx="1794265" cy="1794265"/>
          </a:xfrm>
          <a:custGeom>
            <a:avLst/>
            <a:gdLst/>
            <a:ahLst/>
            <a:cxnLst/>
            <a:rect r="r" b="b" t="t" l="l"/>
            <a:pathLst>
              <a:path h="1794265" w="1794265">
                <a:moveTo>
                  <a:pt x="0" y="0"/>
                </a:moveTo>
                <a:lnTo>
                  <a:pt x="1794265" y="0"/>
                </a:lnTo>
                <a:lnTo>
                  <a:pt x="1794265" y="1794265"/>
                </a:lnTo>
                <a:lnTo>
                  <a:pt x="0" y="1794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87159">
            <a:off x="16579073" y="6098726"/>
            <a:ext cx="1892309" cy="534577"/>
          </a:xfrm>
          <a:custGeom>
            <a:avLst/>
            <a:gdLst/>
            <a:ahLst/>
            <a:cxnLst/>
            <a:rect r="r" b="b" t="t" l="l"/>
            <a:pathLst>
              <a:path h="534577" w="1892309">
                <a:moveTo>
                  <a:pt x="0" y="0"/>
                </a:moveTo>
                <a:lnTo>
                  <a:pt x="1892309" y="0"/>
                </a:lnTo>
                <a:lnTo>
                  <a:pt x="1892309" y="534578"/>
                </a:lnTo>
                <a:lnTo>
                  <a:pt x="0" y="534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440408">
            <a:off x="14027405" y="7746769"/>
            <a:ext cx="1507419" cy="425846"/>
          </a:xfrm>
          <a:custGeom>
            <a:avLst/>
            <a:gdLst/>
            <a:ahLst/>
            <a:cxnLst/>
            <a:rect r="r" b="b" t="t" l="l"/>
            <a:pathLst>
              <a:path h="425846" w="1507419">
                <a:moveTo>
                  <a:pt x="0" y="0"/>
                </a:moveTo>
                <a:lnTo>
                  <a:pt x="1507419" y="0"/>
                </a:lnTo>
                <a:lnTo>
                  <a:pt x="1507419" y="425846"/>
                </a:lnTo>
                <a:lnTo>
                  <a:pt x="0" y="4258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13920815" y="4637528"/>
            <a:ext cx="1543628" cy="634817"/>
          </a:xfrm>
          <a:custGeom>
            <a:avLst/>
            <a:gdLst/>
            <a:ahLst/>
            <a:cxnLst/>
            <a:rect r="r" b="b" t="t" l="l"/>
            <a:pathLst>
              <a:path h="634817" w="1543628">
                <a:moveTo>
                  <a:pt x="0" y="0"/>
                </a:moveTo>
                <a:lnTo>
                  <a:pt x="1543627" y="0"/>
                </a:lnTo>
                <a:lnTo>
                  <a:pt x="1543627" y="634816"/>
                </a:lnTo>
                <a:lnTo>
                  <a:pt x="0" y="634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371812" y="6434793"/>
            <a:ext cx="1481927" cy="175979"/>
          </a:xfrm>
          <a:custGeom>
            <a:avLst/>
            <a:gdLst/>
            <a:ahLst/>
            <a:cxnLst/>
            <a:rect r="r" b="b" t="t" l="l"/>
            <a:pathLst>
              <a:path h="175979" w="1481927">
                <a:moveTo>
                  <a:pt x="0" y="0"/>
                </a:moveTo>
                <a:lnTo>
                  <a:pt x="1481927" y="0"/>
                </a:lnTo>
                <a:lnTo>
                  <a:pt x="1481927" y="175978"/>
                </a:lnTo>
                <a:lnTo>
                  <a:pt x="0" y="175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28093" y="6068757"/>
            <a:ext cx="217176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Contexte</a:t>
            </a:r>
          </a:p>
          <a:p>
            <a:pPr algn="l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manquant 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2776" y="667643"/>
            <a:ext cx="14062449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en-US" b="true" sz="78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</a:t>
            </a:r>
            <a:r>
              <a:rPr lang="en-US" b="true" sz="7800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ourquoi utiliser un graphe de prérequis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0532" y="4338382"/>
            <a:ext cx="7219953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Les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LLMs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 connaissent pas le niveau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de l’utilisateur.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 graphe garantit un ordre d’explication logique.</a:t>
            </a:r>
          </a:p>
          <a:p>
            <a:pPr algn="l">
              <a:lnSpc>
                <a:spcPts val="3919"/>
              </a:lnSpc>
            </a:pP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Il évite de saute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 des concepts fondamentaux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2379212">
            <a:off x="14791737" y="6709036"/>
            <a:ext cx="1342176" cy="379165"/>
          </a:xfrm>
          <a:custGeom>
            <a:avLst/>
            <a:gdLst/>
            <a:ahLst/>
            <a:cxnLst/>
            <a:rect r="r" b="b" t="t" l="l"/>
            <a:pathLst>
              <a:path h="379165" w="1342176">
                <a:moveTo>
                  <a:pt x="0" y="0"/>
                </a:moveTo>
                <a:lnTo>
                  <a:pt x="1342176" y="0"/>
                </a:lnTo>
                <a:lnTo>
                  <a:pt x="1342176" y="379165"/>
                </a:lnTo>
                <a:lnTo>
                  <a:pt x="0" y="379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38927" y="9258300"/>
            <a:ext cx="2101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ransition spd="med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DAGnUbRc81s</dc:identifier>
  <dcterms:modified xsi:type="dcterms:W3CDTF">2011-08-01T06:04:30Z</dcterms:modified>
  <cp:revision>1</cp:revision>
  <dc:title>Pink Professional Gradients Conference Research Education Presentation</dc:title>
</cp:coreProperties>
</file>